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8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84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900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TRUTH ABOUT</a:t>
            </a:r>
            <a:endParaRPr lang="en-US" sz="4400" dirty="0"/>
          </a:p>
          <a:p>
            <a:pPr marL="0" indent="0" algn="l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STRB REMIT LETTER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i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Radically Candid Analysis for NEU Members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3840480"/>
            <a:ext cx="2743200" cy="7315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4114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Indicative Ballot Launches: 28th February 2026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Secretary of State Bridget Phillipson to Dr Mike Aldred, STRB Chair | 22 July 2025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YOUR VOTE MATTERS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indicative ballot is our leverage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2651760" cy="146304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146304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28 FEB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22860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Ballot launches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91840" y="1371600"/>
            <a:ext cx="2651760" cy="146304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291840" y="146304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50%+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3291840" y="22860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Turnout threshold for action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26480" y="1371600"/>
            <a:ext cx="2651760" cy="146304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126480" y="1463040"/>
            <a:ext cx="2651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YOU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6126480" y="228600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the difference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3108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HIGH TURNOUT IN FAVOUR OF ACTION: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3520440"/>
            <a:ext cx="274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77240" y="3520440"/>
            <a:ext cx="7772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Shows the government we are united and serious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3904488"/>
            <a:ext cx="274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7240" y="3904488"/>
            <a:ext cx="7772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Strengthens our negotiating position before STRB reports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288536"/>
            <a:ext cx="274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77240" y="4288536"/>
            <a:ext cx="7772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Demonstrates mandate for further action if needed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672584"/>
            <a:ext cx="274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7772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Sends a message: teachers will not accept being undervalued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9900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972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VOTE YES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457200" y="21945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NEU INDICATIVE BALLOT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0" y="2926080"/>
            <a:ext cx="3657600" cy="7315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3200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Launching 28th February 2026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38404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vote counts. Every voice matters.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i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yours heard.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EF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CORE PROBLEM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8229600" cy="1645920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"No additional funding will be made available for pay awards, in any year of the multi-year Spending Review period."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27889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Bridget Phillipson, Secretary of State for Education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MEANS: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57200" y="3657600"/>
            <a:ext cx="384048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457200" y="3657600"/>
            <a:ext cx="91440" cy="128016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685800" y="374904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Schools must fund ANY pay rise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existing budgets — meaning cuts elsewhere: resources, staff, support.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46320" y="3657600"/>
            <a:ext cx="3840480" cy="12801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4846320" y="3657600"/>
            <a:ext cx="91440" cy="128016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074920" y="374904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NOT a Labour government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investing in education. This is austerity with a red rosette.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DOUBLESPEAK DECODED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letter says vs what it actually means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3931920" cy="457200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LANGUAGE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280160"/>
            <a:ext cx="3931920" cy="4572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4754880" y="12801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REALITY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93192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548640" y="1783080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"Enable healthy competition and innovation"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783080"/>
            <a:ext cx="393192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846320" y="1783080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protections, allow pay fragmentation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404872"/>
            <a:ext cx="3931920" cy="621792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548640" y="2404872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"Salary safeguarding period should be reduced"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754880" y="2404872"/>
            <a:ext cx="3931920" cy="621792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4846320" y="2404872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easier to CUT your salary faster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026664"/>
            <a:ext cx="393192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548640" y="3026664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"Non-consolidated payments (including bonuses)"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54880" y="3026664"/>
            <a:ext cx="393192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4846320" y="3026664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One-off crumbs that don't build your pension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" y="3648456"/>
            <a:ext cx="3931920" cy="621792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548640" y="3648456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"Schools contributing to the costs of pay awards"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54880" y="3648456"/>
            <a:ext cx="3931920" cy="621792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846320" y="3648456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Real-terms pay cuts funded by sacking colleagues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200" y="4270248"/>
            <a:ext cx="393192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548640" y="4270248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"Flexibility in workforce deployment"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754880" y="4270248"/>
            <a:ext cx="393192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4846320" y="4270248"/>
            <a:ext cx="3749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more work for less money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THREE-YEAR TRAP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Phillipson is asking STRB to lock in pay for THREE years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737360" y="1554480"/>
            <a:ext cx="365760" cy="365760"/>
          </a:xfrm>
          <a:prstGeom prst="ellipse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2103120" y="1737360"/>
            <a:ext cx="1554480" cy="0"/>
          </a:xfrm>
          <a:prstGeom prst="line">
            <a:avLst/>
          </a:prstGeom>
          <a:noFill/>
          <a:ln w="381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914400" y="201168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2026/27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23317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603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Locked in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480560" y="1554480"/>
            <a:ext cx="365760" cy="365760"/>
          </a:xfrm>
          <a:prstGeom prst="ellipse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4846320" y="1737360"/>
            <a:ext cx="1554480" cy="0"/>
          </a:xfrm>
          <a:prstGeom prst="line">
            <a:avLst/>
          </a:prstGeom>
          <a:noFill/>
          <a:ln w="38100">
            <a:solidFill>
              <a:srgbClr val="99001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3657600" y="201168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2027/28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657600" y="23317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57600" y="25603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Locked in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223760" y="1554480"/>
            <a:ext cx="365760" cy="365760"/>
          </a:xfrm>
          <a:prstGeom prst="ellipse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6400800" y="201168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2028/29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00800" y="23317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89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Indicative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0" y="256032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Sets expectations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IS DANGEROUS: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57200" y="356616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Inflation is unpredictable — you could be locked into real-terms cuts for years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ability to respond to cost of living crises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Government can claim they've 'settled' pay while teachers get poorer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2028/29 'indicative' figure becomes the anchor for real negotiations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ATTACK ON SALARY PROTECTION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393192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3931920" cy="45720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PROTECTION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554480"/>
            <a:ext cx="3566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3-year salary safeguarding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your role changes or is restructured, your salary is protected for 3 years — giving you time to find alternative opportunities or adjust.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54880" y="1005840"/>
            <a:ext cx="393192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4754880" y="1005840"/>
            <a:ext cx="3931920" cy="4572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754880" y="10058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THEY WANT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554480"/>
            <a:ext cx="3566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safeguarding period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Phillipson says 3 years is "a barrier to schools making workforce changes" — code for making it easier to cut your pay faster.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3017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DOES THIS HURT?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57200" y="3474720"/>
            <a:ext cx="228600" cy="2286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822960" y="342900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Teachers with TLR responsibilities facing restructures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840480"/>
            <a:ext cx="228600" cy="2286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822960" y="379476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 leaders whose roles are 'rationalised'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4206240"/>
            <a:ext cx="228600" cy="2286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22960" y="416052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Anyone whose school merges or academises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4572000"/>
            <a:ext cx="228600" cy="2286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822960" y="45262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Experienced staff who become 'too expensive'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BONUS CON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"Non-consolidated payments" sound good. They're not.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457200" y="1280160"/>
            <a:ext cx="3931920" cy="45720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 RISE (Consolidated)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1828800"/>
            <a:ext cx="35661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to your base salary permanently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Increases your pension contributions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% rises build on higher base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Protected by pay scales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Counts towards mortgage applications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128016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754880" y="1280160"/>
            <a:ext cx="3931920" cy="45720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754880" y="12801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BONUS (Non-consolidated)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37760" y="1828800"/>
            <a:ext cx="35661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One-off payment — gone next year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NOT increase your pension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year's % rise ignores it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 withdrawn at any time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</a:t>
            </a: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Creates competition between colleagues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4114800"/>
            <a:ext cx="8229600" cy="822960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40080" y="416052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Bonuses let the government claim they're rewarding teachers while avoiding permanent salary commitments. It's a con.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WORKING HOURS QUESTION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is Phillipson asking STRB to review directed time?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8229600" cy="109728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CF6F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"Directed time is an unusual contractual provision, potentially creating a constraint on schools' deployment of teachers"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651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BETWEEN THE LINES: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10896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►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31089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1,265 hours of directed time is your only contractual limit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356616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►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35661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Without it, heads could direct unlimited additional duties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402336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►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40233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about extracting MORE work, not improving wellbeing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480560"/>
            <a:ext cx="365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►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22960" y="44805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Workload is cited as #1 reason teachers leave — so they want to formalise more of it?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C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9900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TIMELINE SQUEEZE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Rushed decisions favour the government, not teachers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508760" y="1417320"/>
            <a:ext cx="274320" cy="274320"/>
          </a:xfrm>
          <a:prstGeom prst="ellipse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1783080" y="1554480"/>
            <a:ext cx="1097280" cy="0"/>
          </a:xfrm>
          <a:prstGeom prst="line">
            <a:avLst/>
          </a:prstGeom>
          <a:noFill/>
          <a:ln w="25400">
            <a:solidFill>
              <a:srgbClr val="64748B"/>
            </a:solidFill>
            <a:prstDash val="dash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731520" y="17373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July 2025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20116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Remit letter sent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611880" y="1417320"/>
            <a:ext cx="274320" cy="274320"/>
          </a:xfrm>
          <a:prstGeom prst="ellipse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3886200" y="1554480"/>
            <a:ext cx="1097280" cy="0"/>
          </a:xfrm>
          <a:prstGeom prst="line">
            <a:avLst/>
          </a:prstGeom>
          <a:noFill/>
          <a:ln w="25400">
            <a:solidFill>
              <a:srgbClr val="64748B"/>
            </a:solidFill>
            <a:prstDash val="dash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2834640" y="17373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Feb 2026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834640" y="20116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 recommendations due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715000" y="1417320"/>
            <a:ext cx="274320" cy="274320"/>
          </a:xfrm>
          <a:prstGeom prst="ellipse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5989320" y="1554480"/>
            <a:ext cx="1097280" cy="0"/>
          </a:xfrm>
          <a:prstGeom prst="line">
            <a:avLst/>
          </a:prstGeom>
          <a:noFill/>
          <a:ln w="25400">
            <a:solidFill>
              <a:srgbClr val="64748B"/>
            </a:solidFill>
            <a:prstDash val="dash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937760" y="17373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April 2026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37760" y="20116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 matters due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818120" y="1417320"/>
            <a:ext cx="274320" cy="274320"/>
          </a:xfrm>
          <a:prstGeom prst="ellipse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7040880" y="173736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 2026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040880" y="20116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57200" y="2743200"/>
            <a:ext cx="822960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457200" y="2743200"/>
            <a:ext cx="109728" cy="2194560"/>
          </a:xfrm>
          <a:prstGeom prst="rect">
            <a:avLst/>
          </a:prstGeom>
          <a:solidFill>
            <a:srgbClr val="99001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731520" y="283464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THE RUSH HURTS US: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31520" y="320040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time for unions to gather evidence and respond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time for STRB to consider alternatives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Creates pressure to accept inadequate settlements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9900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indicative ballot (28 Feb) runs parallel — they want a deal before we're heard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9900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THE NEU DEMANDS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731520"/>
          </a:xfrm>
          <a:prstGeom prst="rect">
            <a:avLst/>
          </a:prstGeom>
          <a:solidFill>
            <a:srgbClr val="7A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188720" y="10972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Fully-funded pay rises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88720" y="1417320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raids on school budgets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810512"/>
            <a:ext cx="8229600" cy="731520"/>
          </a:xfrm>
          <a:prstGeom prst="rect">
            <a:avLst/>
          </a:prstGeom>
          <a:solidFill>
            <a:srgbClr val="7A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548640" y="190195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88720" y="190195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Inflation-proof settlements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88720" y="2221992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multi-year traps below cost of living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615184"/>
            <a:ext cx="8229600" cy="731520"/>
          </a:xfrm>
          <a:prstGeom prst="rect">
            <a:avLst/>
          </a:prstGeom>
          <a:solidFill>
            <a:srgbClr val="7A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548640" y="27066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188720" y="2706624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salary safeguarding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88720" y="302666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3-year protection period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419856"/>
            <a:ext cx="8229600" cy="731520"/>
          </a:xfrm>
          <a:prstGeom prst="rect">
            <a:avLst/>
          </a:prstGeom>
          <a:solidFill>
            <a:srgbClr val="7A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48640" y="351129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188720" y="351129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to bonus culture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88720" y="3831336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Proper pay rises, not precarious bonuses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57200" y="4224528"/>
            <a:ext cx="8229600" cy="731520"/>
          </a:xfrm>
          <a:prstGeom prst="rect">
            <a:avLst/>
          </a:prstGeom>
          <a:solidFill>
            <a:srgbClr val="7A0000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548640" y="43159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188720" y="431596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Defend directed time limits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88720" y="4636008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CF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work-life balance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805</Words>
  <Application>Microsoft Office PowerPoint</Application>
  <PresentationFormat>On-screen Show (16:9)</PresentationFormat>
  <Paragraphs>149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Truth About the STRB Remit Letter - Why Your Vote Matters</dc:title>
  <dc:subject>PptxGenJS Presentation</dc:subject>
  <dc:creator>NEU</dc:creator>
  <cp:lastModifiedBy>Stephen Beck</cp:lastModifiedBy>
  <cp:revision>2</cp:revision>
  <dcterms:created xsi:type="dcterms:W3CDTF">2026-01-26T18:58:28Z</dcterms:created>
  <dcterms:modified xsi:type="dcterms:W3CDTF">2026-01-26T19:06:56Z</dcterms:modified>
</cp:coreProperties>
</file>